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739" r:id="rId2"/>
  </p:sldMasterIdLst>
  <p:notesMasterIdLst>
    <p:notesMasterId r:id="rId6"/>
  </p:notesMasterIdLst>
  <p:handoutMasterIdLst>
    <p:handoutMasterId r:id="rId7"/>
  </p:handoutMasterIdLst>
  <p:sldIdLst>
    <p:sldId id="256" r:id="rId3"/>
    <p:sldId id="462" r:id="rId4"/>
    <p:sldId id="463" r:id="rId5"/>
  </p:sldIdLst>
  <p:sldSz cx="10333038" cy="7200900"/>
  <p:notesSz cx="6807200" cy="99393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3F0"/>
    <a:srgbClr val="003893"/>
    <a:srgbClr val="577FEF"/>
    <a:srgbClr val="CACACA"/>
    <a:srgbClr val="E8751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9" autoAdjust="0"/>
    <p:restoredTop sz="94537" autoAdjust="0"/>
  </p:normalViewPr>
  <p:slideViewPr>
    <p:cSldViewPr>
      <p:cViewPr>
        <p:scale>
          <a:sx n="100" d="100"/>
          <a:sy n="100" d="100"/>
        </p:scale>
        <p:origin x="-710" y="706"/>
      </p:cViewPr>
      <p:guideLst>
        <p:guide orient="horz" pos="2268"/>
        <p:guide pos="325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6" rIns="95652" bIns="47826" numCol="1" anchor="t" anchorCtr="0" compatLnSpc="1">
            <a:prstTxWarp prst="textNoShape">
              <a:avLst/>
            </a:prstTxWarp>
          </a:bodyPr>
          <a:lstStyle>
            <a:lvl1pPr defTabSz="957162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5351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6" rIns="95652" bIns="47826" numCol="1" anchor="t" anchorCtr="0" compatLnSpc="1">
            <a:prstTxWarp prst="textNoShape">
              <a:avLst/>
            </a:prstTxWarp>
          </a:bodyPr>
          <a:lstStyle>
            <a:lvl1pPr algn="r" defTabSz="957162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0866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6" rIns="95652" bIns="47826" numCol="1" anchor="b" anchorCtr="0" compatLnSpc="1">
            <a:prstTxWarp prst="textNoShape">
              <a:avLst/>
            </a:prstTxWarp>
          </a:bodyPr>
          <a:lstStyle>
            <a:lvl1pPr defTabSz="957162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5351" y="9440866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6" rIns="95652" bIns="47826" numCol="1" anchor="b" anchorCtr="0" compatLnSpc="1">
            <a:prstTxWarp prst="textNoShape">
              <a:avLst/>
            </a:prstTxWarp>
          </a:bodyPr>
          <a:lstStyle>
            <a:lvl1pPr algn="r" defTabSz="957162">
              <a:defRPr sz="1300"/>
            </a:lvl1pPr>
          </a:lstStyle>
          <a:p>
            <a:pPr>
              <a:defRPr/>
            </a:pPr>
            <a:fld id="{0E3DACD8-0CEC-4061-84A6-87A38ECF334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6" rIns="95652" bIns="47826" numCol="1" anchor="t" anchorCtr="0" compatLnSpc="1">
            <a:prstTxWarp prst="textNoShape">
              <a:avLst/>
            </a:prstTxWarp>
          </a:bodyPr>
          <a:lstStyle>
            <a:lvl1pPr defTabSz="957162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5351" y="0"/>
            <a:ext cx="295026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6" rIns="95652" bIns="47826" numCol="1" anchor="t" anchorCtr="0" compatLnSpc="1">
            <a:prstTxWarp prst="textNoShape">
              <a:avLst/>
            </a:prstTxWarp>
          </a:bodyPr>
          <a:lstStyle>
            <a:lvl1pPr algn="r" defTabSz="957162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1838" y="746125"/>
            <a:ext cx="5345112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199" y="4721225"/>
            <a:ext cx="5444806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6" rIns="95652" bIns="478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0866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6" rIns="95652" bIns="47826" numCol="1" anchor="b" anchorCtr="0" compatLnSpc="1">
            <a:prstTxWarp prst="textNoShape">
              <a:avLst/>
            </a:prstTxWarp>
          </a:bodyPr>
          <a:lstStyle>
            <a:lvl1pPr defTabSz="957162">
              <a:defRPr sz="13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5351" y="9440866"/>
            <a:ext cx="295026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2" tIns="47826" rIns="95652" bIns="47826" numCol="1" anchor="b" anchorCtr="0" compatLnSpc="1">
            <a:prstTxWarp prst="textNoShape">
              <a:avLst/>
            </a:prstTxWarp>
          </a:bodyPr>
          <a:lstStyle>
            <a:lvl1pPr algn="r" defTabSz="957162">
              <a:defRPr sz="1300"/>
            </a:lvl1pPr>
          </a:lstStyle>
          <a:p>
            <a:pPr>
              <a:defRPr/>
            </a:pPr>
            <a:fld id="{1D1D32B8-1E3A-4859-B8C6-40EECF0582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mailto:vincent.guy@conduiteduchangement.com" TargetMode="External"/><Relationship Id="rId2" Type="http://schemas.openxmlformats.org/officeDocument/2006/relationships/hyperlink" Target="mailto:laurent.hirschauer@conduiteduchangement.com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69888" y="6337300"/>
            <a:ext cx="9683750" cy="17463"/>
          </a:xfrm>
          <a:prstGeom prst="rect">
            <a:avLst/>
          </a:prstGeom>
          <a:gradFill rotWithShape="1">
            <a:gsLst>
              <a:gs pos="0">
                <a:srgbClr val="003893"/>
              </a:gs>
              <a:gs pos="100000">
                <a:srgbClr val="003893">
                  <a:gamma/>
                  <a:tint val="4117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6966719" y="6419826"/>
            <a:ext cx="3209280" cy="717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04" tIns="45703" rIns="91404" bIns="45703">
            <a:spAutoFit/>
          </a:bodyPr>
          <a:lstStyle/>
          <a:p>
            <a:pPr defTabSz="987425">
              <a:spcAft>
                <a:spcPct val="20000"/>
              </a:spcAft>
              <a:defRPr/>
            </a:pPr>
            <a:r>
              <a:rPr lang="fr-FR" sz="700" b="1">
                <a:solidFill>
                  <a:srgbClr val="003893"/>
                </a:solidFill>
              </a:rPr>
              <a:t>Laurent Hirschauer</a:t>
            </a:r>
          </a:p>
          <a:p>
            <a:pPr defTabSz="987425">
              <a:spcAft>
                <a:spcPct val="20000"/>
              </a:spcAft>
              <a:defRPr/>
            </a:pPr>
            <a:r>
              <a:rPr lang="fr-FR" sz="700" b="1">
                <a:solidFill>
                  <a:srgbClr val="003893"/>
                </a:solidFill>
              </a:rPr>
              <a:t>129, Avenue Jean-Jacques Rousseau – 78420 Carrières-sur-Seine</a:t>
            </a:r>
          </a:p>
          <a:p>
            <a:pPr defTabSz="987425">
              <a:spcAft>
                <a:spcPct val="20000"/>
              </a:spcAft>
              <a:defRPr/>
            </a:pPr>
            <a:r>
              <a:rPr lang="fr-FR" sz="700" b="1">
                <a:solidFill>
                  <a:srgbClr val="003893"/>
                </a:solidFill>
                <a:sym typeface="Wingdings" pitchFamily="2" charset="2"/>
              </a:rPr>
              <a:t></a:t>
            </a:r>
            <a:r>
              <a:rPr lang="fr-FR" sz="700" b="1">
                <a:solidFill>
                  <a:srgbClr val="003893"/>
                </a:solidFill>
              </a:rPr>
              <a:t> </a:t>
            </a:r>
            <a:r>
              <a:rPr lang="fr-FR" sz="700" b="1">
                <a:solidFill>
                  <a:srgbClr val="003893"/>
                </a:solidFill>
                <a:hlinkClick r:id="rId2"/>
              </a:rPr>
              <a:t>laurent.hirschauer@conduiteduchangement.com</a:t>
            </a:r>
            <a:endParaRPr lang="fr-FR" sz="700" b="1">
              <a:solidFill>
                <a:srgbClr val="003893"/>
              </a:solidFill>
            </a:endParaRPr>
          </a:p>
          <a:p>
            <a:pPr defTabSz="987425">
              <a:spcAft>
                <a:spcPct val="20000"/>
              </a:spcAft>
              <a:defRPr/>
            </a:pPr>
            <a:r>
              <a:rPr lang="fr-FR" sz="700" b="1">
                <a:solidFill>
                  <a:srgbClr val="003893"/>
                </a:solidFill>
              </a:rPr>
              <a:t>Tél. : 06 11 27 50 55</a:t>
            </a:r>
          </a:p>
          <a:p>
            <a:pPr defTabSz="987425">
              <a:spcAft>
                <a:spcPct val="20000"/>
              </a:spcAft>
              <a:defRPr/>
            </a:pPr>
            <a:r>
              <a:rPr lang="fr-FR" sz="700" b="1">
                <a:solidFill>
                  <a:srgbClr val="003893"/>
                </a:solidFill>
              </a:rPr>
              <a:t>SIRET n° 484 129 101 00016 – Agrément de formation n° 11788018978</a:t>
            </a: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4374431" y="6419826"/>
            <a:ext cx="2612280" cy="71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1428" tIns="45714" rIns="91428" bIns="45714">
            <a:spAutoFit/>
          </a:bodyPr>
          <a:lstStyle/>
          <a:p>
            <a:pPr defTabSz="987425">
              <a:spcAft>
                <a:spcPct val="20000"/>
              </a:spcAft>
              <a:defRPr/>
            </a:pPr>
            <a:r>
              <a:rPr lang="fr-FR" sz="700" b="1">
                <a:solidFill>
                  <a:srgbClr val="003893"/>
                </a:solidFill>
              </a:rPr>
              <a:t>Vincent Guy</a:t>
            </a:r>
          </a:p>
          <a:p>
            <a:pPr defTabSz="987425">
              <a:spcAft>
                <a:spcPct val="20000"/>
              </a:spcAft>
              <a:defRPr/>
            </a:pPr>
            <a:r>
              <a:rPr lang="fr-FR" sz="700" b="1">
                <a:solidFill>
                  <a:srgbClr val="003893"/>
                </a:solidFill>
              </a:rPr>
              <a:t>3 rue Joachim du Bellay – 78280 Guyancourt</a:t>
            </a:r>
          </a:p>
          <a:p>
            <a:pPr defTabSz="987425">
              <a:spcAft>
                <a:spcPct val="20000"/>
              </a:spcAft>
              <a:defRPr/>
            </a:pPr>
            <a:r>
              <a:rPr lang="fr-FR" sz="700" b="1">
                <a:solidFill>
                  <a:srgbClr val="003893"/>
                </a:solidFill>
                <a:sym typeface="Wingdings" pitchFamily="2" charset="2"/>
              </a:rPr>
              <a:t></a:t>
            </a:r>
            <a:r>
              <a:rPr lang="fr-FR" sz="700" b="1">
                <a:solidFill>
                  <a:srgbClr val="003893"/>
                </a:solidFill>
                <a:hlinkClick r:id="rId3"/>
              </a:rPr>
              <a:t>vincent.guy@conduiteduchangement.com</a:t>
            </a:r>
            <a:endParaRPr lang="fr-FR" sz="700" b="1">
              <a:solidFill>
                <a:srgbClr val="003893"/>
              </a:solidFill>
            </a:endParaRPr>
          </a:p>
          <a:p>
            <a:pPr defTabSz="987425">
              <a:spcAft>
                <a:spcPct val="20000"/>
              </a:spcAft>
              <a:defRPr/>
            </a:pPr>
            <a:r>
              <a:rPr lang="fr-FR" sz="700" b="1">
                <a:solidFill>
                  <a:srgbClr val="003893"/>
                </a:solidFill>
              </a:rPr>
              <a:t>Tél. : 06 20 48 65 73</a:t>
            </a:r>
          </a:p>
          <a:p>
            <a:pPr defTabSz="987425">
              <a:spcAft>
                <a:spcPct val="20000"/>
              </a:spcAft>
              <a:defRPr/>
            </a:pPr>
            <a:r>
              <a:rPr lang="fr-FR" sz="700" b="1">
                <a:solidFill>
                  <a:srgbClr val="003893"/>
                </a:solidFill>
              </a:rPr>
              <a:t>SIRET n° 39500043300023 </a:t>
            </a:r>
            <a:endParaRPr lang="fr-FR" sz="700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4374431" y="1368202"/>
            <a:ext cx="5688632" cy="2520280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>
              <a:defRPr sz="2400" i="0">
                <a:solidFill>
                  <a:schemeClr val="bg1"/>
                </a:solidFill>
                <a:latin typeface="Candara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374431" y="4176514"/>
            <a:ext cx="5688632" cy="1512168"/>
          </a:xfrm>
          <a:solidFill>
            <a:schemeClr val="accent2">
              <a:lumMod val="20000"/>
              <a:lumOff val="80000"/>
            </a:schemeClr>
          </a:solidFill>
        </p:spPr>
        <p:txBody>
          <a:bodyPr anchor="ctr"/>
          <a:lstStyle>
            <a:lvl1pPr marL="0" indent="0" algn="r">
              <a:buFont typeface="Wingdings 2" pitchFamily="18" charset="2"/>
              <a:buNone/>
              <a:defRPr sz="1800" i="1">
                <a:solidFill>
                  <a:schemeClr val="bg1"/>
                </a:solidFill>
                <a:latin typeface="Candara" pitchFamily="34" charset="0"/>
              </a:defRPr>
            </a:lvl1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  <p:pic>
        <p:nvPicPr>
          <p:cNvPr id="38914" name="Picture 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2063" y="2016274"/>
            <a:ext cx="1800200" cy="161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22"/>
          <p:cNvSpPr>
            <a:spLocks noChangeArrowheads="1"/>
          </p:cNvSpPr>
          <p:nvPr userDrawn="1"/>
        </p:nvSpPr>
        <p:spPr bwMode="auto">
          <a:xfrm>
            <a:off x="558007" y="720130"/>
            <a:ext cx="2808312" cy="1008112"/>
          </a:xfrm>
          <a:prstGeom prst="rect">
            <a:avLst/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28" tIns="45714" rIns="91428" bIns="45714" anchor="ctr"/>
          <a:lstStyle/>
          <a:p>
            <a:pPr algn="ctr" defTabSz="987425"/>
            <a:r>
              <a:rPr lang="fr-FR" sz="2400" b="1">
                <a:solidFill>
                  <a:schemeClr val="bg1"/>
                </a:solidFill>
                <a:latin typeface="Candara" pitchFamily="34" charset="0"/>
              </a:rPr>
              <a:t>Vincent Guy Conseil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035CB-EB2A-44AD-A958-2691DA6092C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59700" y="250825"/>
            <a:ext cx="2303463" cy="61817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46138" y="250825"/>
            <a:ext cx="6761162" cy="61817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D7996-758E-4BDD-8724-EE99330F61D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718247" y="3600450"/>
            <a:ext cx="7272808" cy="432048"/>
          </a:xfrm>
          <a:ln>
            <a:noFill/>
          </a:ln>
        </p:spPr>
        <p:txBody>
          <a:bodyPr anchor="b"/>
          <a:lstStyle>
            <a:lvl1pPr algn="r">
              <a:defRPr sz="2000" i="1">
                <a:latin typeface="Candara" pitchFamily="34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800">
                <a:solidFill>
                  <a:srgbClr val="003893"/>
                </a:solidFill>
              </a:defRPr>
            </a:lvl1pPr>
          </a:lstStyle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38B63-9AC9-4842-A0F1-EA01A9D42A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049" y="1028682"/>
            <a:ext cx="642942" cy="57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94511" y="216074"/>
            <a:ext cx="4968552" cy="864096"/>
          </a:xfrm>
          <a:ln>
            <a:noFill/>
          </a:ln>
        </p:spPr>
        <p:txBody>
          <a:bodyPr anchor="b"/>
          <a:lstStyle>
            <a:lvl1pPr algn="r">
              <a:defRPr sz="2000" i="1">
                <a:latin typeface="Candara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430215" y="1152178"/>
            <a:ext cx="7632948" cy="5472608"/>
          </a:xfrm>
        </p:spPr>
        <p:txBody>
          <a:bodyPr/>
          <a:lstStyle>
            <a:lvl1pPr>
              <a:defRPr sz="1200" b="1"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defRPr sz="1100"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defRPr sz="1100">
                <a:latin typeface="Arial" pitchFamily="34" charset="0"/>
                <a:cs typeface="Arial" pitchFamily="34" charset="0"/>
              </a:defRPr>
            </a:lvl3pPr>
            <a:lvl4pPr>
              <a:spcBef>
                <a:spcPts val="0"/>
              </a:spcBef>
              <a:defRPr sz="1100">
                <a:latin typeface="Arial" pitchFamily="34" charset="0"/>
                <a:cs typeface="Arial" pitchFamily="34" charset="0"/>
              </a:defRPr>
            </a:lvl4pPr>
            <a:lvl5pPr>
              <a:spcBef>
                <a:spcPts val="0"/>
              </a:spcBef>
              <a:defRPr sz="1100">
                <a:latin typeface="Arial" pitchFamily="34" charset="0"/>
                <a:cs typeface="Arial" pitchFamily="34" charset="0"/>
              </a:defRPr>
            </a:lvl5pPr>
            <a:lvl6pPr>
              <a:spcBef>
                <a:spcPts val="0"/>
              </a:spcBef>
              <a:defRPr lang="fr-FR" sz="1100" dirty="0" smtClean="0">
                <a:solidFill>
                  <a:srgbClr val="003893"/>
                </a:solidFill>
                <a:latin typeface="Arial" pitchFamily="34" charset="0"/>
                <a:cs typeface="Arial" pitchFamily="34" charset="0"/>
              </a:defRPr>
            </a:lvl6pPr>
            <a:lvl7pPr>
              <a:spcBef>
                <a:spcPts val="0"/>
              </a:spcBef>
              <a:defRPr lang="fr-FR" sz="1100" dirty="0">
                <a:solidFill>
                  <a:srgbClr val="003893"/>
                </a:solidFill>
                <a:latin typeface="Arial" pitchFamily="34" charset="0"/>
                <a:cs typeface="Arial" pitchFamily="34" charset="0"/>
              </a:defRPr>
            </a:lvl7pPr>
            <a:lvl8pPr>
              <a:spcBef>
                <a:spcPts val="0"/>
              </a:spcBef>
              <a:defRPr lang="fr-FR" sz="1100" dirty="0" smtClean="0">
                <a:solidFill>
                  <a:srgbClr val="003893"/>
                </a:solidFill>
                <a:latin typeface="Arial" pitchFamily="34" charset="0"/>
                <a:cs typeface="Arial" pitchFamily="34" charset="0"/>
              </a:defRPr>
            </a:lvl8pPr>
            <a:lvl9pPr>
              <a:spcBef>
                <a:spcPts val="0"/>
              </a:spcBef>
              <a:defRPr lang="fr-FR" sz="1100" dirty="0">
                <a:solidFill>
                  <a:srgbClr val="003893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 sz="800">
                <a:solidFill>
                  <a:srgbClr val="003893"/>
                </a:solidFill>
              </a:defRPr>
            </a:lvl1pPr>
          </a:lstStyle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38B63-9AC9-4842-A0F1-EA01A9D42A1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049" y="1028682"/>
            <a:ext cx="642942" cy="57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Connecteur droit 8"/>
          <p:cNvCxnSpPr/>
          <p:nvPr userDrawn="1"/>
        </p:nvCxnSpPr>
        <p:spPr bwMode="auto">
          <a:xfrm>
            <a:off x="4230415" y="1152178"/>
            <a:ext cx="583264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577FE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5975" y="4627563"/>
            <a:ext cx="8783638" cy="1430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15975" y="3052763"/>
            <a:ext cx="8783638" cy="15748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273E5-D1E5-4B81-9210-C47E23AF163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46138" y="1079500"/>
            <a:ext cx="4532312" cy="535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530850" y="1079500"/>
            <a:ext cx="4532313" cy="5353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46CB4-9CDC-4CB8-A4CC-C052A7CE7E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88925"/>
            <a:ext cx="9301162" cy="120015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15938" y="1611313"/>
            <a:ext cx="4565650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5938" y="2284413"/>
            <a:ext cx="4565650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248275" y="1611313"/>
            <a:ext cx="4568825" cy="673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248275" y="2284413"/>
            <a:ext cx="4568825" cy="41481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A7167-194B-48C6-8EB3-8025F287993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FC3CD-FA85-4836-85DD-E887B0E8A80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9FFFB-1028-4C70-A800-5EDD06704EE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5938" y="287338"/>
            <a:ext cx="3400425" cy="1219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040188" y="287338"/>
            <a:ext cx="5776912" cy="61452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15938" y="1506538"/>
            <a:ext cx="3400425" cy="49260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B00A2-F246-43D1-8D3D-94D0168FECD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25650" y="5040313"/>
            <a:ext cx="6199188" cy="5953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25650" y="642938"/>
            <a:ext cx="6199188" cy="432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25650" y="5635625"/>
            <a:ext cx="6199188" cy="8445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E3F8B-40B1-4872-99AD-58C7DC09C5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8" y="250825"/>
            <a:ext cx="8353425" cy="574675"/>
          </a:xfrm>
          <a:prstGeom prst="rect">
            <a:avLst/>
          </a:prstGeom>
          <a:noFill/>
          <a:ln w="9525">
            <a:solidFill>
              <a:srgbClr val="003893"/>
            </a:solidFill>
            <a:miter lim="800000"/>
            <a:headEnd/>
            <a:tailEnd/>
          </a:ln>
        </p:spPr>
        <p:txBody>
          <a:bodyPr vert="horz" wrap="square" lIns="98637" tIns="49317" rIns="98637" bIns="493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7495" y="1079500"/>
            <a:ext cx="8325668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637" tIns="49317" rIns="98637" bIns="49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1313" y="6908800"/>
            <a:ext cx="669766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637" tIns="49317" rIns="98637" bIns="49317" numCol="1" anchor="t" anchorCtr="0" compatLnSpc="1">
            <a:prstTxWarp prst="textNoShape">
              <a:avLst/>
            </a:prstTxWarp>
          </a:bodyPr>
          <a:lstStyle>
            <a:lvl1pPr>
              <a:defRPr sz="800" i="1">
                <a:solidFill>
                  <a:srgbClr val="003893"/>
                </a:solidFill>
              </a:defRPr>
            </a:lvl1pPr>
          </a:lstStyle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908800"/>
            <a:ext cx="257651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637" tIns="49317" rIns="98637" bIns="49317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fld id="{16941F13-A6AE-4FFC-95D1-DD24BBE15B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41313" y="6769100"/>
            <a:ext cx="9683750" cy="17463"/>
          </a:xfrm>
          <a:prstGeom prst="rect">
            <a:avLst/>
          </a:prstGeom>
          <a:gradFill rotWithShape="1">
            <a:gsLst>
              <a:gs pos="0">
                <a:srgbClr val="003893"/>
              </a:gs>
              <a:gs pos="100000">
                <a:srgbClr val="003893">
                  <a:gamma/>
                  <a:tint val="4117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1031" name="Picture 1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41313" y="250825"/>
            <a:ext cx="11525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3049" y="1028682"/>
            <a:ext cx="642942" cy="57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hf hdr="0" ftr="0"/>
  <p:txStyles>
    <p:titleStyle>
      <a:lvl1pPr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+mj-lt"/>
          <a:ea typeface="+mj-ea"/>
          <a:cs typeface="+mj-cs"/>
        </a:defRPr>
      </a:lvl1pPr>
      <a:lvl2pPr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2pPr>
      <a:lvl3pPr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3pPr>
      <a:lvl4pPr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4pPr>
      <a:lvl5pPr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5pPr>
      <a:lvl6pPr marL="457200"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6pPr>
      <a:lvl7pPr marL="914400"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7pPr>
      <a:lvl8pPr marL="1371600"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8pPr>
      <a:lvl9pPr marL="1828800"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9pPr>
    </p:titleStyle>
    <p:bodyStyle>
      <a:lvl1pPr marL="369888" indent="-369888" algn="l" defTabSz="987425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¾"/>
        <a:defRPr sz="1600">
          <a:solidFill>
            <a:srgbClr val="003893"/>
          </a:solidFill>
          <a:latin typeface="Cambria" pitchFamily="18" charset="0"/>
          <a:ea typeface="+mn-ea"/>
          <a:cs typeface="+mn-cs"/>
        </a:defRPr>
      </a:lvl1pPr>
      <a:lvl2pPr marL="801688" indent="-307975" algn="l" defTabSz="987425" rtl="0" eaLnBrk="1" fontAlgn="base" hangingPunct="1">
        <a:spcBef>
          <a:spcPts val="0"/>
        </a:spcBef>
        <a:spcAft>
          <a:spcPct val="0"/>
        </a:spcAft>
        <a:buFont typeface="Wingdings 3" pitchFamily="18" charset="2"/>
        <a:buChar char="¢"/>
        <a:defRPr sz="1000">
          <a:solidFill>
            <a:srgbClr val="003893"/>
          </a:solidFill>
          <a:latin typeface="Cambria" pitchFamily="18" charset="0"/>
        </a:defRPr>
      </a:lvl2pPr>
      <a:lvl3pPr marL="1235075" indent="-247650" algn="l" defTabSz="987425" rtl="0" eaLnBrk="1" fontAlgn="base" hangingPunct="1">
        <a:spcBef>
          <a:spcPts val="0"/>
        </a:spcBef>
        <a:spcAft>
          <a:spcPct val="0"/>
        </a:spcAft>
        <a:buFont typeface="Wingdings 3" pitchFamily="18" charset="2"/>
        <a:buChar char="¢"/>
        <a:defRPr sz="1000">
          <a:solidFill>
            <a:srgbClr val="003893"/>
          </a:solidFill>
          <a:latin typeface="Cambria" pitchFamily="18" charset="0"/>
        </a:defRPr>
      </a:lvl3pPr>
      <a:lvl4pPr marL="1728788" indent="-249238" algn="l" defTabSz="987425" rtl="0" eaLnBrk="1" fontAlgn="base" hangingPunct="1">
        <a:spcBef>
          <a:spcPts val="0"/>
        </a:spcBef>
        <a:spcAft>
          <a:spcPct val="0"/>
        </a:spcAft>
        <a:buFont typeface="Wingdings 3" pitchFamily="18" charset="2"/>
        <a:buChar char="¢"/>
        <a:defRPr sz="1000">
          <a:solidFill>
            <a:srgbClr val="003893"/>
          </a:solidFill>
          <a:latin typeface="Cambria" pitchFamily="18" charset="0"/>
        </a:defRPr>
      </a:lvl4pPr>
      <a:lvl5pPr marL="2222500" indent="-247650" algn="l" defTabSz="987425" rtl="0" eaLnBrk="1" fontAlgn="base" hangingPunct="1">
        <a:spcBef>
          <a:spcPts val="0"/>
        </a:spcBef>
        <a:spcAft>
          <a:spcPct val="0"/>
        </a:spcAft>
        <a:buFont typeface="Wingdings 3" pitchFamily="18" charset="2"/>
        <a:buChar char="¢"/>
        <a:defRPr sz="1000">
          <a:solidFill>
            <a:srgbClr val="003893"/>
          </a:solidFill>
          <a:latin typeface="Cambria" pitchFamily="18" charset="0"/>
        </a:defRPr>
      </a:lvl5pPr>
      <a:lvl6pPr marL="2679700" indent="-247650" algn="l" defTabSz="987425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¢"/>
        <a:defRPr sz="1200">
          <a:solidFill>
            <a:srgbClr val="003893"/>
          </a:solidFill>
          <a:latin typeface="+mn-lt"/>
        </a:defRPr>
      </a:lvl6pPr>
      <a:lvl7pPr marL="3136900" indent="-247650" algn="l" defTabSz="987425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¢"/>
        <a:defRPr sz="1200">
          <a:solidFill>
            <a:srgbClr val="003893"/>
          </a:solidFill>
          <a:latin typeface="+mn-lt"/>
        </a:defRPr>
      </a:lvl7pPr>
      <a:lvl8pPr marL="3594100" indent="-247650" algn="l" defTabSz="987425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¢"/>
        <a:defRPr sz="1200">
          <a:solidFill>
            <a:srgbClr val="003893"/>
          </a:solidFill>
          <a:latin typeface="+mn-lt"/>
        </a:defRPr>
      </a:lvl8pPr>
      <a:lvl9pPr marL="4051300" indent="-247650" algn="l" defTabSz="987425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¢"/>
        <a:defRPr sz="1200">
          <a:solidFill>
            <a:srgbClr val="003893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9738" y="250825"/>
            <a:ext cx="8353425" cy="574675"/>
          </a:xfrm>
          <a:prstGeom prst="rect">
            <a:avLst/>
          </a:prstGeom>
          <a:noFill/>
          <a:ln w="9525">
            <a:solidFill>
              <a:srgbClr val="003893"/>
            </a:solidFill>
            <a:miter lim="800000"/>
            <a:headEnd/>
            <a:tailEnd/>
          </a:ln>
        </p:spPr>
        <p:txBody>
          <a:bodyPr vert="horz" wrap="square" lIns="98637" tIns="49317" rIns="98637" bIns="4931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37495" y="1079500"/>
            <a:ext cx="8325668" cy="535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637" tIns="49317" rIns="98637" bIns="493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1313" y="6908800"/>
            <a:ext cx="669766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637" tIns="49317" rIns="98637" bIns="49317" numCol="1" anchor="t" anchorCtr="0" compatLnSpc="1">
            <a:prstTxWarp prst="textNoShape">
              <a:avLst/>
            </a:prstTxWarp>
          </a:bodyPr>
          <a:lstStyle>
            <a:lvl1pPr>
              <a:defRPr sz="800" i="1">
                <a:solidFill>
                  <a:srgbClr val="003893"/>
                </a:solidFill>
              </a:defRPr>
            </a:lvl1pPr>
          </a:lstStyle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  <p:sp>
        <p:nvSpPr>
          <p:cNvPr id="1332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908800"/>
            <a:ext cx="2576512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637" tIns="49317" rIns="98637" bIns="49317" numCol="1" anchor="t" anchorCtr="0" compatLnSpc="1">
            <a:prstTxWarp prst="textNoShape">
              <a:avLst/>
            </a:prstTxWarp>
          </a:bodyPr>
          <a:lstStyle>
            <a:lvl1pPr algn="r">
              <a:defRPr sz="1200" b="1"/>
            </a:lvl1pPr>
          </a:lstStyle>
          <a:p>
            <a:pPr>
              <a:defRPr/>
            </a:pPr>
            <a:fld id="{16941F13-A6AE-4FFC-95D1-DD24BBE15B4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3323" name="Rectangle 11"/>
          <p:cNvSpPr>
            <a:spLocks noChangeArrowheads="1"/>
          </p:cNvSpPr>
          <p:nvPr/>
        </p:nvSpPr>
        <p:spPr bwMode="auto">
          <a:xfrm>
            <a:off x="341313" y="6769100"/>
            <a:ext cx="9683750" cy="17463"/>
          </a:xfrm>
          <a:prstGeom prst="rect">
            <a:avLst/>
          </a:prstGeom>
          <a:gradFill rotWithShape="1">
            <a:gsLst>
              <a:gs pos="0">
                <a:srgbClr val="003893"/>
              </a:gs>
              <a:gs pos="100000">
                <a:srgbClr val="003893">
                  <a:gamma/>
                  <a:tint val="41176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fr-FR"/>
          </a:p>
        </p:txBody>
      </p:sp>
      <p:pic>
        <p:nvPicPr>
          <p:cNvPr id="1031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313" y="250825"/>
            <a:ext cx="11525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3049" y="1028682"/>
            <a:ext cx="642942" cy="57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</p:sldLayoutIdLst>
  <p:hf hdr="0" ftr="0"/>
  <p:txStyles>
    <p:titleStyle>
      <a:lvl1pPr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+mj-lt"/>
          <a:ea typeface="+mj-ea"/>
          <a:cs typeface="+mj-cs"/>
        </a:defRPr>
      </a:lvl1pPr>
      <a:lvl2pPr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2pPr>
      <a:lvl3pPr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3pPr>
      <a:lvl4pPr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4pPr>
      <a:lvl5pPr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5pPr>
      <a:lvl6pPr marL="457200"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6pPr>
      <a:lvl7pPr marL="914400"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7pPr>
      <a:lvl8pPr marL="1371600"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8pPr>
      <a:lvl9pPr marL="1828800" algn="r" defTabSz="987425" rtl="0" eaLnBrk="1" fontAlgn="base" hangingPunct="1">
        <a:spcBef>
          <a:spcPct val="0"/>
        </a:spcBef>
        <a:spcAft>
          <a:spcPct val="0"/>
        </a:spcAft>
        <a:defRPr sz="1600" b="1">
          <a:solidFill>
            <a:srgbClr val="003893"/>
          </a:solidFill>
          <a:latin typeface="Microsoft Sans Serif" pitchFamily="34" charset="0"/>
        </a:defRPr>
      </a:lvl9pPr>
    </p:titleStyle>
    <p:bodyStyle>
      <a:lvl1pPr marL="369888" indent="-369888" algn="l" defTabSz="987425" rtl="0" eaLnBrk="1" fontAlgn="base" hangingPunct="1">
        <a:spcBef>
          <a:spcPct val="20000"/>
        </a:spcBef>
        <a:spcAft>
          <a:spcPct val="0"/>
        </a:spcAft>
        <a:buFont typeface="Wingdings 2" pitchFamily="18" charset="2"/>
        <a:buChar char="¾"/>
        <a:defRPr sz="1600">
          <a:solidFill>
            <a:srgbClr val="003893"/>
          </a:solidFill>
          <a:latin typeface="Cambria" pitchFamily="18" charset="0"/>
          <a:ea typeface="+mn-ea"/>
          <a:cs typeface="+mn-cs"/>
        </a:defRPr>
      </a:lvl1pPr>
      <a:lvl2pPr marL="801688" indent="-307975" algn="l" defTabSz="987425" rtl="0" eaLnBrk="1" fontAlgn="base" hangingPunct="1">
        <a:spcBef>
          <a:spcPts val="0"/>
        </a:spcBef>
        <a:spcAft>
          <a:spcPct val="0"/>
        </a:spcAft>
        <a:buFont typeface="Wingdings 3" pitchFamily="18" charset="2"/>
        <a:buChar char="¢"/>
        <a:defRPr sz="1000">
          <a:solidFill>
            <a:srgbClr val="003893"/>
          </a:solidFill>
          <a:latin typeface="Cambria" pitchFamily="18" charset="0"/>
        </a:defRPr>
      </a:lvl2pPr>
      <a:lvl3pPr marL="1235075" indent="-247650" algn="l" defTabSz="987425" rtl="0" eaLnBrk="1" fontAlgn="base" hangingPunct="1">
        <a:spcBef>
          <a:spcPts val="0"/>
        </a:spcBef>
        <a:spcAft>
          <a:spcPct val="0"/>
        </a:spcAft>
        <a:buFont typeface="Wingdings 3" pitchFamily="18" charset="2"/>
        <a:buChar char="¢"/>
        <a:defRPr sz="1000">
          <a:solidFill>
            <a:srgbClr val="003893"/>
          </a:solidFill>
          <a:latin typeface="Cambria" pitchFamily="18" charset="0"/>
        </a:defRPr>
      </a:lvl3pPr>
      <a:lvl4pPr marL="1728788" indent="-249238" algn="l" defTabSz="987425" rtl="0" eaLnBrk="1" fontAlgn="base" hangingPunct="1">
        <a:spcBef>
          <a:spcPts val="0"/>
        </a:spcBef>
        <a:spcAft>
          <a:spcPct val="0"/>
        </a:spcAft>
        <a:buFont typeface="Wingdings 3" pitchFamily="18" charset="2"/>
        <a:buChar char="¢"/>
        <a:defRPr sz="1000">
          <a:solidFill>
            <a:srgbClr val="003893"/>
          </a:solidFill>
          <a:latin typeface="Cambria" pitchFamily="18" charset="0"/>
        </a:defRPr>
      </a:lvl4pPr>
      <a:lvl5pPr marL="2222500" indent="-247650" algn="l" defTabSz="987425" rtl="0" eaLnBrk="1" fontAlgn="base" hangingPunct="1">
        <a:spcBef>
          <a:spcPts val="0"/>
        </a:spcBef>
        <a:spcAft>
          <a:spcPct val="0"/>
        </a:spcAft>
        <a:buFont typeface="Wingdings 3" pitchFamily="18" charset="2"/>
        <a:buChar char="¢"/>
        <a:defRPr sz="1000">
          <a:solidFill>
            <a:srgbClr val="003893"/>
          </a:solidFill>
          <a:latin typeface="Cambria" pitchFamily="18" charset="0"/>
        </a:defRPr>
      </a:lvl5pPr>
      <a:lvl6pPr marL="2679700" indent="-247650" algn="l" defTabSz="987425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¢"/>
        <a:defRPr sz="1200">
          <a:solidFill>
            <a:srgbClr val="003893"/>
          </a:solidFill>
          <a:latin typeface="+mn-lt"/>
        </a:defRPr>
      </a:lvl6pPr>
      <a:lvl7pPr marL="3136900" indent="-247650" algn="l" defTabSz="987425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¢"/>
        <a:defRPr sz="1200">
          <a:solidFill>
            <a:srgbClr val="003893"/>
          </a:solidFill>
          <a:latin typeface="+mn-lt"/>
        </a:defRPr>
      </a:lvl7pPr>
      <a:lvl8pPr marL="3594100" indent="-247650" algn="l" defTabSz="987425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¢"/>
        <a:defRPr sz="1200">
          <a:solidFill>
            <a:srgbClr val="003893"/>
          </a:solidFill>
          <a:latin typeface="+mn-lt"/>
        </a:defRPr>
      </a:lvl8pPr>
      <a:lvl9pPr marL="4051300" indent="-247650" algn="l" defTabSz="987425" rtl="0" eaLnBrk="1" fontAlgn="base" hangingPunct="1">
        <a:spcBef>
          <a:spcPct val="20000"/>
        </a:spcBef>
        <a:spcAft>
          <a:spcPct val="0"/>
        </a:spcAft>
        <a:buFont typeface="Wingdings 3" pitchFamily="18" charset="2"/>
        <a:buChar char="¢"/>
        <a:defRPr sz="1200">
          <a:solidFill>
            <a:srgbClr val="003893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4374431" y="1080170"/>
            <a:ext cx="5688632" cy="2736304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 eaLnBrk="1" hangingPunct="1"/>
            <a:r>
              <a:rPr lang="fr-FR" sz="3600" dirty="0" smtClean="0"/>
              <a:t>Ville de </a:t>
            </a:r>
            <a:r>
              <a:rPr lang="fr-FR" sz="3600" dirty="0" smtClean="0"/>
              <a:t>.</a:t>
            </a: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2800" b="0" dirty="0" smtClean="0"/>
              <a:t/>
            </a:r>
            <a:br>
              <a:rPr lang="fr-FR" sz="2800" b="0" dirty="0" smtClean="0"/>
            </a:br>
            <a:r>
              <a:rPr lang="fr-FR" sz="2800" b="0" dirty="0" smtClean="0"/>
              <a:t>Eléments méthodologiques</a:t>
            </a:r>
            <a:endParaRPr lang="fr-FR" sz="1800" b="0" dirty="0" smtClean="0"/>
          </a:p>
        </p:txBody>
      </p:sp>
      <p:sp>
        <p:nvSpPr>
          <p:cNvPr id="3075" name="Rectangle 19"/>
          <p:cNvSpPr>
            <a:spLocks noGrp="1" noChangeArrowheads="1"/>
          </p:cNvSpPr>
          <p:nvPr>
            <p:ph type="subTitle"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 anchor="t"/>
          <a:lstStyle/>
          <a:p>
            <a:pPr eaLnBrk="1" hangingPunct="1">
              <a:spcBef>
                <a:spcPts val="0"/>
              </a:spcBef>
            </a:pPr>
            <a:endParaRPr lang="fr-FR" sz="2000" dirty="0" smtClean="0"/>
          </a:p>
          <a:p>
            <a:pPr eaLnBrk="1" hangingPunct="1">
              <a:spcBef>
                <a:spcPts val="0"/>
              </a:spcBef>
            </a:pPr>
            <a:endParaRPr lang="fr-FR" sz="2000" dirty="0" smtClean="0"/>
          </a:p>
          <a:p>
            <a:pPr eaLnBrk="1" hangingPunct="1">
              <a:spcBef>
                <a:spcPts val="0"/>
              </a:spcBef>
            </a:pPr>
            <a:r>
              <a:rPr lang="fr-FR" sz="2000" dirty="0" smtClean="0"/>
              <a:t>Document de travail</a:t>
            </a:r>
            <a:endParaRPr lang="fr-FR" sz="2000" dirty="0" smtClean="0"/>
          </a:p>
        </p:txBody>
      </p:sp>
      <p:sp>
        <p:nvSpPr>
          <p:cNvPr id="3076" name="Rectangle 20"/>
          <p:cNvSpPr>
            <a:spLocks noChangeArrowheads="1"/>
          </p:cNvSpPr>
          <p:nvPr/>
        </p:nvSpPr>
        <p:spPr bwMode="auto">
          <a:xfrm>
            <a:off x="4418013" y="920750"/>
            <a:ext cx="5399087" cy="13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8637" tIns="49317" rIns="98637" bIns="49317" anchor="ctr"/>
          <a:lstStyle/>
          <a:p>
            <a:pPr algn="r" defTabSz="987425">
              <a:spcBef>
                <a:spcPct val="20000"/>
              </a:spcBef>
              <a:buFont typeface="Wingdings 2" pitchFamily="18" charset="2"/>
              <a:buNone/>
            </a:pPr>
            <a:endParaRPr lang="fr-FR" sz="3600" b="1">
              <a:solidFill>
                <a:srgbClr val="003893"/>
              </a:solidFill>
              <a:latin typeface="Microsoft Sans Serif" pitchFamily="34" charset="0"/>
            </a:endParaRPr>
          </a:p>
        </p:txBody>
      </p:sp>
      <p:sp>
        <p:nvSpPr>
          <p:cNvPr id="3077" name="Text Box 21"/>
          <p:cNvSpPr txBox="1">
            <a:spLocks noChangeArrowheads="1"/>
          </p:cNvSpPr>
          <p:nvPr/>
        </p:nvSpPr>
        <p:spPr bwMode="auto">
          <a:xfrm>
            <a:off x="4374431" y="5256634"/>
            <a:ext cx="5688632" cy="2603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lIns="91396" tIns="45698" rIns="91396" bIns="45698"/>
          <a:lstStyle/>
          <a:p>
            <a:pPr algn="r" defTabSz="987425">
              <a:spcBef>
                <a:spcPct val="50000"/>
              </a:spcBef>
            </a:pPr>
            <a:r>
              <a:rPr lang="fr-FR" sz="1100" b="1" dirty="0" smtClean="0">
                <a:solidFill>
                  <a:schemeClr val="bg1"/>
                </a:solidFill>
              </a:rPr>
              <a:t>Document mis à jour </a:t>
            </a:r>
            <a:r>
              <a:rPr lang="fr-FR" sz="1100" b="1" smtClean="0">
                <a:solidFill>
                  <a:schemeClr val="bg1"/>
                </a:solidFill>
              </a:rPr>
              <a:t>le </a:t>
            </a:r>
            <a:r>
              <a:rPr lang="fr-FR" sz="1100" b="1" smtClean="0">
                <a:solidFill>
                  <a:schemeClr val="bg1"/>
                </a:solidFill>
              </a:rPr>
              <a:t>19 </a:t>
            </a:r>
            <a:r>
              <a:rPr lang="fr-FR" sz="1100" b="1" dirty="0" smtClean="0">
                <a:solidFill>
                  <a:schemeClr val="bg1"/>
                </a:solidFill>
              </a:rPr>
              <a:t>décembre 2012</a:t>
            </a:r>
            <a:endParaRPr lang="fr-FR" sz="11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entagone 11"/>
          <p:cNvSpPr/>
          <p:nvPr/>
        </p:nvSpPr>
        <p:spPr>
          <a:xfrm rot="5400000">
            <a:off x="-796341" y="2977837"/>
            <a:ext cx="4500594" cy="2235529"/>
          </a:xfrm>
          <a:prstGeom prst="homePlate">
            <a:avLst>
              <a:gd name="adj" fmla="val 19524"/>
            </a:avLst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5637" tIns="47819" rIns="95637" bIns="47819"/>
          <a:lstStyle/>
          <a:p>
            <a:pPr algn="ctr">
              <a:defRPr/>
            </a:pPr>
            <a:r>
              <a:rPr lang="fr-FR" sz="1500" b="1" u="sng" dirty="0"/>
              <a:t>Module 1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6490" y="400050"/>
            <a:ext cx="7117211" cy="640080"/>
          </a:xfrm>
        </p:spPr>
        <p:txBody>
          <a:bodyPr/>
          <a:lstStyle/>
          <a:p>
            <a:pPr>
              <a:defRPr/>
            </a:pPr>
            <a:r>
              <a:rPr lang="fr-FR" dirty="0" smtClean="0"/>
              <a:t>Une démarche structurée et modulable dont avez la totale maîtrise</a:t>
            </a:r>
            <a:endParaRPr lang="fr-FR" dirty="0"/>
          </a:p>
        </p:txBody>
      </p:sp>
      <p:sp>
        <p:nvSpPr>
          <p:cNvPr id="20484" name="Espace réservé du contenu 2"/>
          <p:cNvSpPr>
            <a:spLocks noGrp="1"/>
          </p:cNvSpPr>
          <p:nvPr>
            <p:ph idx="1"/>
          </p:nvPr>
        </p:nvSpPr>
        <p:spPr>
          <a:xfrm>
            <a:off x="6534671" y="1296194"/>
            <a:ext cx="3517359" cy="5328592"/>
          </a:xfrm>
        </p:spPr>
        <p:txBody>
          <a:bodyPr/>
          <a:lstStyle/>
          <a:p>
            <a:r>
              <a:rPr lang="fr-FR" sz="1050" dirty="0" smtClean="0"/>
              <a:t>Une démarche participative et structurée associant tous les acteurs, bâtie autour de quatre principes</a:t>
            </a:r>
          </a:p>
          <a:p>
            <a:pPr lvl="1"/>
            <a:r>
              <a:rPr lang="fr-FR" sz="1000" u="sng" dirty="0" smtClean="0"/>
              <a:t>Principe 1 </a:t>
            </a:r>
            <a:r>
              <a:rPr lang="fr-FR" sz="1000" dirty="0" smtClean="0"/>
              <a:t>: La réalisation d’un rapide cadrage stratégique</a:t>
            </a:r>
          </a:p>
          <a:p>
            <a:pPr lvl="1"/>
            <a:r>
              <a:rPr lang="fr-FR" sz="1000" u="sng" dirty="0" smtClean="0"/>
              <a:t>Principe 2</a:t>
            </a:r>
            <a:r>
              <a:rPr lang="fr-FR" sz="1000" dirty="0" smtClean="0"/>
              <a:t> : La définition d’un comité de pilotage permanent</a:t>
            </a:r>
          </a:p>
          <a:p>
            <a:pPr lvl="1"/>
            <a:r>
              <a:rPr lang="fr-FR" sz="1000" u="sng" dirty="0" smtClean="0"/>
              <a:t>Principe 3</a:t>
            </a:r>
            <a:r>
              <a:rPr lang="fr-FR" sz="1000" dirty="0" smtClean="0"/>
              <a:t> : La construction de la démarche en modules pouvant être traités simultanément ou à la suite les uns des autres </a:t>
            </a:r>
          </a:p>
          <a:p>
            <a:pPr lvl="2"/>
            <a:r>
              <a:rPr lang="fr-FR" sz="1000" dirty="0" smtClean="0"/>
              <a:t>selon les possibilités de la collectivité, </a:t>
            </a:r>
          </a:p>
          <a:p>
            <a:pPr lvl="2"/>
            <a:r>
              <a:rPr lang="fr-FR" sz="1000" dirty="0" smtClean="0"/>
              <a:t>les contraintes de calendrier </a:t>
            </a:r>
          </a:p>
          <a:p>
            <a:pPr lvl="2"/>
            <a:r>
              <a:rPr lang="fr-FR" sz="1000" dirty="0" smtClean="0"/>
              <a:t>et la capacité à prendre en charge en interne une démarche qui pèsera nécessairement sur la charge de travail et les agendas de l’encadrement.</a:t>
            </a:r>
          </a:p>
          <a:p>
            <a:pPr lvl="1"/>
            <a:r>
              <a:rPr lang="fr-FR" sz="1000" u="sng" dirty="0" smtClean="0"/>
              <a:t>Principe 4 </a:t>
            </a:r>
            <a:r>
              <a:rPr lang="fr-FR" sz="1000" dirty="0" smtClean="0"/>
              <a:t>: Une organisation par module homogène :</a:t>
            </a:r>
          </a:p>
          <a:p>
            <a:pPr lvl="2"/>
            <a:r>
              <a:rPr lang="fr-FR" sz="1000" dirty="0" smtClean="0"/>
              <a:t>Un relai vers le comité de pilotage permanent associant les élus sectoriels concernés</a:t>
            </a:r>
          </a:p>
          <a:p>
            <a:pPr lvl="2"/>
            <a:r>
              <a:rPr lang="fr-FR" sz="1000" dirty="0" smtClean="0"/>
              <a:t>Avec un comité technique spécifique</a:t>
            </a:r>
          </a:p>
          <a:p>
            <a:pPr lvl="2"/>
            <a:r>
              <a:rPr lang="fr-FR" sz="1000" dirty="0" smtClean="0"/>
              <a:t>Une réflexion structurée en quatre étapes :</a:t>
            </a:r>
          </a:p>
          <a:p>
            <a:pPr lvl="3"/>
            <a:r>
              <a:rPr lang="fr-FR" sz="1000" dirty="0" smtClean="0"/>
              <a:t>État des lieux et diagnostic</a:t>
            </a:r>
          </a:p>
          <a:p>
            <a:pPr lvl="3"/>
            <a:r>
              <a:rPr lang="fr-FR" sz="1000" dirty="0" smtClean="0"/>
              <a:t>Propositions d’évolution</a:t>
            </a:r>
          </a:p>
          <a:p>
            <a:pPr lvl="3"/>
            <a:r>
              <a:rPr lang="fr-FR" sz="1000" dirty="0" smtClean="0"/>
              <a:t>Concertation</a:t>
            </a:r>
          </a:p>
          <a:p>
            <a:pPr lvl="3"/>
            <a:r>
              <a:rPr lang="fr-FR" sz="1000" dirty="0" smtClean="0"/>
              <a:t>Décision</a:t>
            </a:r>
          </a:p>
          <a:p>
            <a:pPr>
              <a:spcAft>
                <a:spcPct val="0"/>
              </a:spcAft>
            </a:pPr>
            <a:endParaRPr lang="fr-FR" sz="1050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xfrm>
            <a:off x="2704984" y="6260836"/>
            <a:ext cx="1944068" cy="240030"/>
          </a:xfrm>
        </p:spPr>
        <p:txBody>
          <a:bodyPr/>
          <a:lstStyle/>
          <a:p>
            <a:pPr>
              <a:defRPr/>
            </a:pPr>
            <a:r>
              <a:rPr lang="fr-FR" smtClean="0"/>
              <a:t>Page</a:t>
            </a:r>
            <a:r>
              <a:rPr lang="fr-FR" i="0" smtClean="0"/>
              <a:t> </a:t>
            </a:r>
            <a:fld id="{B4B61ACC-3B3E-4218-98FF-C6B1AB92273E}" type="slidenum">
              <a:rPr lang="fr-FR" i="0" smtClean="0"/>
              <a:pPr>
                <a:defRPr/>
              </a:pPr>
              <a:t>2</a:t>
            </a:fld>
            <a:endParaRPr lang="fr-FR" i="0"/>
          </a:p>
        </p:txBody>
      </p:sp>
      <p:sp>
        <p:nvSpPr>
          <p:cNvPr id="6" name="Rectangle à coins arrondis 5"/>
          <p:cNvSpPr/>
          <p:nvPr/>
        </p:nvSpPr>
        <p:spPr>
          <a:xfrm>
            <a:off x="336192" y="1341248"/>
            <a:ext cx="4608512" cy="3060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1300" b="1" dirty="0"/>
              <a:t>Cadrage stratégique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85230" y="2295376"/>
            <a:ext cx="1266790" cy="450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1300" b="1" dirty="0"/>
              <a:t>Lancement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485230" y="2820441"/>
            <a:ext cx="1266790" cy="7500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1300" b="1" dirty="0"/>
              <a:t>Etat des lieux et diagnostic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485230" y="3645545"/>
            <a:ext cx="1266790" cy="7500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1300" b="1" dirty="0"/>
              <a:t>Propositions et projet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485230" y="4470648"/>
            <a:ext cx="1266790" cy="450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1300" b="1" dirty="0"/>
              <a:t>Concertation</a:t>
            </a:r>
          </a:p>
        </p:txBody>
      </p:sp>
      <p:sp>
        <p:nvSpPr>
          <p:cNvPr id="11" name="Rectangle à coins arrondis 10"/>
          <p:cNvSpPr/>
          <p:nvPr/>
        </p:nvSpPr>
        <p:spPr>
          <a:xfrm>
            <a:off x="485230" y="4995714"/>
            <a:ext cx="1266790" cy="450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1300" b="1" dirty="0"/>
              <a:t>Décision</a:t>
            </a:r>
          </a:p>
        </p:txBody>
      </p:sp>
      <p:sp>
        <p:nvSpPr>
          <p:cNvPr id="13" name="Ellipse 12"/>
          <p:cNvSpPr/>
          <p:nvPr/>
        </p:nvSpPr>
        <p:spPr>
          <a:xfrm>
            <a:off x="1710135" y="3312418"/>
            <a:ext cx="595397" cy="299978"/>
          </a:xfrm>
          <a:prstGeom prst="ellipse">
            <a:avLst/>
          </a:prstGeom>
          <a:solidFill>
            <a:srgbClr val="FFC000"/>
          </a:solidFill>
          <a:ln>
            <a:solidFill>
              <a:srgbClr val="B37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700" b="1" dirty="0" err="1">
                <a:solidFill>
                  <a:schemeClr val="tx1"/>
                </a:solidFill>
              </a:rPr>
              <a:t>Copil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1710135" y="4212530"/>
            <a:ext cx="595397" cy="299978"/>
          </a:xfrm>
          <a:prstGeom prst="ellipse">
            <a:avLst/>
          </a:prstGeom>
          <a:solidFill>
            <a:srgbClr val="FFC000"/>
          </a:solidFill>
          <a:ln>
            <a:solidFill>
              <a:srgbClr val="B37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700" b="1" dirty="0" err="1">
                <a:solidFill>
                  <a:schemeClr val="tx1"/>
                </a:solidFill>
              </a:rPr>
              <a:t>Copil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710135" y="5187651"/>
            <a:ext cx="595397" cy="299979"/>
          </a:xfrm>
          <a:prstGeom prst="ellipse">
            <a:avLst/>
          </a:prstGeom>
          <a:solidFill>
            <a:srgbClr val="FFC000"/>
          </a:solidFill>
          <a:ln>
            <a:solidFill>
              <a:srgbClr val="B37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700" b="1" dirty="0" err="1">
                <a:solidFill>
                  <a:schemeClr val="tx1"/>
                </a:solidFill>
              </a:rPr>
              <a:t>Copil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16" name="Ellipse 15"/>
          <p:cNvSpPr/>
          <p:nvPr/>
        </p:nvSpPr>
        <p:spPr>
          <a:xfrm>
            <a:off x="4440648" y="1629280"/>
            <a:ext cx="567539" cy="315068"/>
          </a:xfrm>
          <a:prstGeom prst="ellipse">
            <a:avLst/>
          </a:prstGeom>
          <a:solidFill>
            <a:srgbClr val="FFC000"/>
          </a:solidFill>
          <a:ln>
            <a:solidFill>
              <a:srgbClr val="B37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700" b="1" dirty="0" err="1">
                <a:solidFill>
                  <a:schemeClr val="tx1"/>
                </a:solidFill>
              </a:rPr>
              <a:t>Copil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17" name="Pentagone 16"/>
          <p:cNvSpPr/>
          <p:nvPr/>
        </p:nvSpPr>
        <p:spPr>
          <a:xfrm rot="5400000">
            <a:off x="1585714" y="3292823"/>
            <a:ext cx="4500594" cy="2235529"/>
          </a:xfrm>
          <a:prstGeom prst="homePlate">
            <a:avLst>
              <a:gd name="adj" fmla="val 19524"/>
            </a:avLst>
          </a:prstGeom>
          <a:solidFill>
            <a:schemeClr val="accent1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5637" tIns="47819" rIns="95637" bIns="47819"/>
          <a:lstStyle/>
          <a:p>
            <a:pPr algn="ctr">
              <a:defRPr/>
            </a:pPr>
            <a:r>
              <a:rPr lang="fr-FR" sz="1500" b="1" u="sng" dirty="0"/>
              <a:t>Module …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2867265" y="2610381"/>
            <a:ext cx="1266790" cy="450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1300" b="1" dirty="0"/>
              <a:t>Lancement</a:t>
            </a:r>
          </a:p>
        </p:txBody>
      </p:sp>
      <p:sp>
        <p:nvSpPr>
          <p:cNvPr id="19" name="Rectangle à coins arrondis 18"/>
          <p:cNvSpPr/>
          <p:nvPr/>
        </p:nvSpPr>
        <p:spPr>
          <a:xfrm>
            <a:off x="2867265" y="3135446"/>
            <a:ext cx="1266790" cy="7500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1300" b="1" dirty="0"/>
              <a:t>Etat des lieux et diagnostic</a:t>
            </a:r>
          </a:p>
        </p:txBody>
      </p:sp>
      <p:sp>
        <p:nvSpPr>
          <p:cNvPr id="20" name="Rectangle à coins arrondis 19"/>
          <p:cNvSpPr/>
          <p:nvPr/>
        </p:nvSpPr>
        <p:spPr>
          <a:xfrm>
            <a:off x="2867265" y="3960549"/>
            <a:ext cx="1266790" cy="750094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1300" b="1" dirty="0"/>
              <a:t>Propositions et projet</a:t>
            </a:r>
          </a:p>
        </p:txBody>
      </p:sp>
      <p:sp>
        <p:nvSpPr>
          <p:cNvPr id="21" name="Rectangle à coins arrondis 20"/>
          <p:cNvSpPr/>
          <p:nvPr/>
        </p:nvSpPr>
        <p:spPr>
          <a:xfrm>
            <a:off x="2867265" y="4785652"/>
            <a:ext cx="1266790" cy="450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1300" b="1" dirty="0"/>
              <a:t>Concertation</a:t>
            </a:r>
          </a:p>
        </p:txBody>
      </p:sp>
      <p:sp>
        <p:nvSpPr>
          <p:cNvPr id="22" name="Rectangle à coins arrondis 21"/>
          <p:cNvSpPr/>
          <p:nvPr/>
        </p:nvSpPr>
        <p:spPr>
          <a:xfrm>
            <a:off x="2867265" y="5310718"/>
            <a:ext cx="1266790" cy="45005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1300" b="1" dirty="0"/>
              <a:t>Décision</a:t>
            </a:r>
          </a:p>
        </p:txBody>
      </p:sp>
      <p:sp>
        <p:nvSpPr>
          <p:cNvPr id="23" name="Ellipse 22"/>
          <p:cNvSpPr/>
          <p:nvPr/>
        </p:nvSpPr>
        <p:spPr>
          <a:xfrm>
            <a:off x="4092171" y="3627422"/>
            <a:ext cx="595397" cy="299978"/>
          </a:xfrm>
          <a:prstGeom prst="ellipse">
            <a:avLst/>
          </a:prstGeom>
          <a:solidFill>
            <a:srgbClr val="FFC000"/>
          </a:solidFill>
          <a:ln>
            <a:solidFill>
              <a:srgbClr val="B37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700" b="1" dirty="0" err="1">
                <a:solidFill>
                  <a:schemeClr val="tx1"/>
                </a:solidFill>
              </a:rPr>
              <a:t>Copil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24" name="Ellipse 23"/>
          <p:cNvSpPr/>
          <p:nvPr/>
        </p:nvSpPr>
        <p:spPr>
          <a:xfrm>
            <a:off x="4092171" y="4527535"/>
            <a:ext cx="595397" cy="299978"/>
          </a:xfrm>
          <a:prstGeom prst="ellipse">
            <a:avLst/>
          </a:prstGeom>
          <a:solidFill>
            <a:srgbClr val="FFC000"/>
          </a:solidFill>
          <a:ln>
            <a:solidFill>
              <a:srgbClr val="B37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700" b="1" dirty="0" err="1">
                <a:solidFill>
                  <a:schemeClr val="tx1"/>
                </a:solidFill>
              </a:rPr>
              <a:t>Copil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25" name="Ellipse 24"/>
          <p:cNvSpPr/>
          <p:nvPr/>
        </p:nvSpPr>
        <p:spPr>
          <a:xfrm>
            <a:off x="4092171" y="5502655"/>
            <a:ext cx="595397" cy="299979"/>
          </a:xfrm>
          <a:prstGeom prst="ellipse">
            <a:avLst/>
          </a:prstGeom>
          <a:solidFill>
            <a:srgbClr val="FFC000"/>
          </a:solidFill>
          <a:ln>
            <a:solidFill>
              <a:srgbClr val="B37C0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637" tIns="47819" rIns="95637" bIns="47819" anchor="ctr"/>
          <a:lstStyle/>
          <a:p>
            <a:pPr algn="ctr">
              <a:defRPr/>
            </a:pPr>
            <a:r>
              <a:rPr lang="fr-FR" sz="700" b="1" dirty="0" err="1">
                <a:solidFill>
                  <a:schemeClr val="tx1"/>
                </a:solidFill>
              </a:rPr>
              <a:t>Copil</a:t>
            </a:r>
            <a:endParaRPr lang="fr-FR" sz="700" b="1" dirty="0">
              <a:solidFill>
                <a:schemeClr val="tx1"/>
              </a:solidFill>
            </a:endParaRPr>
          </a:p>
        </p:txBody>
      </p:sp>
      <p:sp>
        <p:nvSpPr>
          <p:cNvPr id="26" name="Légende encadrée 1 25"/>
          <p:cNvSpPr/>
          <p:nvPr/>
        </p:nvSpPr>
        <p:spPr bwMode="auto">
          <a:xfrm>
            <a:off x="5022503" y="2016274"/>
            <a:ext cx="1512168" cy="792088"/>
          </a:xfrm>
          <a:prstGeom prst="borderCallout1">
            <a:avLst>
              <a:gd name="adj1" fmla="val 54024"/>
              <a:gd name="adj2" fmla="val -8229"/>
              <a:gd name="adj3" fmla="val 94150"/>
              <a:gd name="adj4" fmla="val -57437"/>
            </a:avLst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800" dirty="0" smtClean="0"/>
              <a:t>Définition de la conduite du projet</a:t>
            </a:r>
          </a:p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800" dirty="0" smtClean="0"/>
              <a:t>Préparation avec la Direction générale</a:t>
            </a:r>
          </a:p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800" dirty="0" smtClean="0"/>
              <a:t>Communication avec les participants</a:t>
            </a:r>
          </a:p>
        </p:txBody>
      </p:sp>
      <p:sp>
        <p:nvSpPr>
          <p:cNvPr id="27" name="Légende encadrée 1 26"/>
          <p:cNvSpPr/>
          <p:nvPr/>
        </p:nvSpPr>
        <p:spPr bwMode="auto">
          <a:xfrm>
            <a:off x="5238527" y="2952378"/>
            <a:ext cx="1512168" cy="792088"/>
          </a:xfrm>
          <a:prstGeom prst="borderCallout1">
            <a:avLst>
              <a:gd name="adj1" fmla="val 54024"/>
              <a:gd name="adj2" fmla="val -8229"/>
              <a:gd name="adj3" fmla="val 61200"/>
              <a:gd name="adj4" fmla="val -66382"/>
            </a:avLst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800" dirty="0" smtClean="0"/>
              <a:t>Recueil d’information et de documents</a:t>
            </a:r>
          </a:p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800" dirty="0" smtClean="0"/>
              <a:t>Entretiens individuels</a:t>
            </a:r>
          </a:p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800" dirty="0" smtClean="0"/>
              <a:t>Réunions de groupe (</a:t>
            </a:r>
            <a:r>
              <a:rPr lang="fr-FR" sz="800" dirty="0" err="1" smtClean="0"/>
              <a:t>Métaplan</a:t>
            </a:r>
            <a:r>
              <a:rPr lang="fr-FR" sz="800" dirty="0" smtClean="0"/>
              <a:t>, …)</a:t>
            </a:r>
          </a:p>
        </p:txBody>
      </p:sp>
      <p:sp>
        <p:nvSpPr>
          <p:cNvPr id="28" name="Légende encadrée 1 27"/>
          <p:cNvSpPr/>
          <p:nvPr/>
        </p:nvSpPr>
        <p:spPr bwMode="auto">
          <a:xfrm>
            <a:off x="5238527" y="3960490"/>
            <a:ext cx="1512168" cy="720080"/>
          </a:xfrm>
          <a:prstGeom prst="borderCallout1">
            <a:avLst>
              <a:gd name="adj1" fmla="val 54024"/>
              <a:gd name="adj2" fmla="val -8229"/>
              <a:gd name="adj3" fmla="val 47722"/>
              <a:gd name="adj4" fmla="val -64870"/>
            </a:avLst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800" dirty="0" smtClean="0"/>
              <a:t>Entretiens individuels</a:t>
            </a:r>
          </a:p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800" dirty="0" smtClean="0"/>
              <a:t>Réunions de groupe de travail</a:t>
            </a:r>
          </a:p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800" dirty="0" smtClean="0"/>
              <a:t>Co élaboration du projet</a:t>
            </a:r>
          </a:p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/>
          </a:p>
        </p:txBody>
      </p:sp>
      <p:sp>
        <p:nvSpPr>
          <p:cNvPr id="29" name="Légende encadrée 1 28"/>
          <p:cNvSpPr/>
          <p:nvPr/>
        </p:nvSpPr>
        <p:spPr bwMode="auto">
          <a:xfrm>
            <a:off x="5238527" y="4824586"/>
            <a:ext cx="1512168" cy="1008112"/>
          </a:xfrm>
          <a:prstGeom prst="borderCallout1">
            <a:avLst>
              <a:gd name="adj1" fmla="val 54024"/>
              <a:gd name="adj2" fmla="val -8229"/>
              <a:gd name="adj3" fmla="val 30639"/>
              <a:gd name="adj4" fmla="val -69437"/>
            </a:avLst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800" dirty="0" smtClean="0"/>
              <a:t>Echanges avec les cadres et les agents en groupes pour  affiner le projet , son appropriation, ses modalités de mise en œuvre </a:t>
            </a:r>
          </a:p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800" dirty="0" smtClean="0"/>
              <a:t>Rencontre des organisations syndicales</a:t>
            </a:r>
          </a:p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/>
          </a:p>
        </p:txBody>
      </p:sp>
      <p:sp>
        <p:nvSpPr>
          <p:cNvPr id="30" name="Légende encadrée 1 29"/>
          <p:cNvSpPr/>
          <p:nvPr/>
        </p:nvSpPr>
        <p:spPr bwMode="auto">
          <a:xfrm>
            <a:off x="5022503" y="6120730"/>
            <a:ext cx="1512168" cy="504056"/>
          </a:xfrm>
          <a:prstGeom prst="borderCallout1">
            <a:avLst>
              <a:gd name="adj1" fmla="val 19254"/>
              <a:gd name="adj2" fmla="val -13520"/>
              <a:gd name="adj3" fmla="val -55530"/>
              <a:gd name="adj4" fmla="val -65436"/>
            </a:avLst>
          </a:prstGeom>
          <a:solidFill>
            <a:schemeClr val="accent1"/>
          </a:solidFill>
          <a:ln w="254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800" dirty="0" smtClean="0"/>
              <a:t>Prise de décision et lancement de la mise en œuvre </a:t>
            </a:r>
          </a:p>
          <a:p>
            <a:pPr marL="0" marR="0" indent="0" algn="l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r-FR" sz="800" dirty="0" smtClean="0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Vincent  Guy Conseil - Méthodologie</a:t>
            </a:r>
            <a:endParaRPr lang="fr-F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Une démarche méthodique pour évaluer l’ensemble des marges de progrès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118847" y="1440210"/>
            <a:ext cx="1944316" cy="4824536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Une démarche de type analyse de la valeur, permettant </a:t>
            </a:r>
            <a:r>
              <a:rPr lang="fr-FR" u="sng" dirty="0" smtClean="0"/>
              <a:t>d’identifier la bonne contribution à la réalisation du service public de chacune des composantes de l’organisation</a:t>
            </a:r>
            <a:r>
              <a:rPr lang="fr-FR" u="sng" dirty="0" smtClean="0"/>
              <a:t>.</a:t>
            </a:r>
          </a:p>
          <a:p>
            <a:endParaRPr lang="fr-FR" u="sng" dirty="0" smtClean="0"/>
          </a:p>
          <a:p>
            <a:r>
              <a:rPr lang="fr-FR" dirty="0" smtClean="0"/>
              <a:t>La mise en perspective au travers de </a:t>
            </a:r>
            <a:r>
              <a:rPr lang="fr-FR" u="sng" dirty="0" smtClean="0"/>
              <a:t>comparaisons avec les pratiques, les coûts, les ratios analysés et observés</a:t>
            </a:r>
            <a:r>
              <a:rPr lang="fr-FR" dirty="0" smtClean="0"/>
              <a:t> dans d’autres collectivités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Vincent  Guy Conseil - Méthodologie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438B63-9AC9-4842-A0F1-EA01A9D42A1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  <p:sp>
        <p:nvSpPr>
          <p:cNvPr id="6" name="Chevron 5"/>
          <p:cNvSpPr/>
          <p:nvPr/>
        </p:nvSpPr>
        <p:spPr bwMode="auto">
          <a:xfrm>
            <a:off x="341983" y="1944266"/>
            <a:ext cx="1440160" cy="936104"/>
          </a:xfrm>
          <a:prstGeom prst="chevron">
            <a:avLst>
              <a:gd name="adj" fmla="val 20521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1. La mission et les activités de l’unité</a:t>
            </a:r>
          </a:p>
        </p:txBody>
      </p:sp>
      <p:sp>
        <p:nvSpPr>
          <p:cNvPr id="7" name="Chevron 6"/>
          <p:cNvSpPr/>
          <p:nvPr/>
        </p:nvSpPr>
        <p:spPr bwMode="auto">
          <a:xfrm>
            <a:off x="1782143" y="1944266"/>
            <a:ext cx="1584176" cy="936104"/>
          </a:xfrm>
          <a:prstGeom prst="chevron">
            <a:avLst>
              <a:gd name="adj" fmla="val 20521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2. l’organigramme, les unités, les responsabilités</a:t>
            </a:r>
          </a:p>
        </p:txBody>
      </p:sp>
      <p:sp>
        <p:nvSpPr>
          <p:cNvPr id="8" name="Chevron 7"/>
          <p:cNvSpPr/>
          <p:nvPr/>
        </p:nvSpPr>
        <p:spPr bwMode="auto">
          <a:xfrm>
            <a:off x="3366319" y="1944266"/>
            <a:ext cx="1440160" cy="936104"/>
          </a:xfrm>
          <a:prstGeom prst="chevron">
            <a:avLst>
              <a:gd name="adj" fmla="val 20521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3. Les effectifs et les qualifications</a:t>
            </a:r>
          </a:p>
        </p:txBody>
      </p:sp>
      <p:sp>
        <p:nvSpPr>
          <p:cNvPr id="9" name="Chevron 8"/>
          <p:cNvSpPr/>
          <p:nvPr/>
        </p:nvSpPr>
        <p:spPr bwMode="auto">
          <a:xfrm>
            <a:off x="4878487" y="1944266"/>
            <a:ext cx="2016224" cy="936104"/>
          </a:xfrm>
          <a:prstGeom prst="chevron">
            <a:avLst>
              <a:gd name="adj" fmla="val 20521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4. La gestion du temps de travail, les plannings,</a:t>
            </a:r>
            <a:r>
              <a:rPr kumimoji="0" lang="fr-FR" sz="1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les horaires, les absences</a:t>
            </a: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Chevron 10"/>
          <p:cNvSpPr/>
          <p:nvPr/>
        </p:nvSpPr>
        <p:spPr bwMode="auto">
          <a:xfrm rot="5400000">
            <a:off x="6210635" y="3204406"/>
            <a:ext cx="1368152" cy="1008112"/>
          </a:xfrm>
          <a:prstGeom prst="chevron">
            <a:avLst>
              <a:gd name="adj" fmla="val 20521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5. Les moyens matériels, les véhicules, l’outillage</a:t>
            </a:r>
          </a:p>
        </p:txBody>
      </p:sp>
      <p:sp>
        <p:nvSpPr>
          <p:cNvPr id="12" name="Chevron 11"/>
          <p:cNvSpPr/>
          <p:nvPr/>
        </p:nvSpPr>
        <p:spPr bwMode="auto">
          <a:xfrm rot="5400000">
            <a:off x="6174630" y="4536555"/>
            <a:ext cx="1440162" cy="1008112"/>
          </a:xfrm>
          <a:prstGeom prst="chevron">
            <a:avLst>
              <a:gd name="adj" fmla="val 20521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6. Les outils informatiques</a:t>
            </a:r>
          </a:p>
        </p:txBody>
      </p:sp>
      <p:sp>
        <p:nvSpPr>
          <p:cNvPr id="13" name="Chevron 12"/>
          <p:cNvSpPr/>
          <p:nvPr/>
        </p:nvSpPr>
        <p:spPr bwMode="auto">
          <a:xfrm rot="10800000">
            <a:off x="5022503" y="4896594"/>
            <a:ext cx="1296144" cy="936104"/>
          </a:xfrm>
          <a:prstGeom prst="chevron">
            <a:avLst>
              <a:gd name="adj" fmla="val 20521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000" b="1" dirty="0" smtClean="0"/>
              <a:t>7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Les locaux</a:t>
            </a:r>
          </a:p>
        </p:txBody>
      </p:sp>
      <p:sp>
        <p:nvSpPr>
          <p:cNvPr id="14" name="Chevron 13"/>
          <p:cNvSpPr/>
          <p:nvPr/>
        </p:nvSpPr>
        <p:spPr bwMode="auto">
          <a:xfrm rot="10800000">
            <a:off x="3654351" y="4896594"/>
            <a:ext cx="1296144" cy="936104"/>
          </a:xfrm>
          <a:prstGeom prst="chevron">
            <a:avLst>
              <a:gd name="adj" fmla="val 20521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000" b="1" dirty="0" smtClean="0"/>
              <a:t>8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Les prestations extérieures</a:t>
            </a:r>
          </a:p>
        </p:txBody>
      </p:sp>
      <p:sp>
        <p:nvSpPr>
          <p:cNvPr id="15" name="Chevron 14"/>
          <p:cNvSpPr/>
          <p:nvPr/>
        </p:nvSpPr>
        <p:spPr bwMode="auto">
          <a:xfrm rot="10800000">
            <a:off x="2286199" y="4896594"/>
            <a:ext cx="1296144" cy="936104"/>
          </a:xfrm>
          <a:prstGeom prst="chevron">
            <a:avLst>
              <a:gd name="adj" fmla="val 20521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000" b="1" dirty="0" smtClean="0"/>
              <a:t>9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La 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répartition analytique par 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activité</a:t>
            </a:r>
          </a:p>
        </p:txBody>
      </p:sp>
      <p:sp>
        <p:nvSpPr>
          <p:cNvPr id="16" name="Chevron 15"/>
          <p:cNvSpPr/>
          <p:nvPr/>
        </p:nvSpPr>
        <p:spPr bwMode="auto">
          <a:xfrm rot="10800000">
            <a:off x="918047" y="4896594"/>
            <a:ext cx="1296144" cy="936104"/>
          </a:xfrm>
          <a:prstGeom prst="chevron">
            <a:avLst>
              <a:gd name="adj" fmla="val 20521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000" b="1" dirty="0" smtClean="0"/>
              <a:t>10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La quantification de l’activité</a:t>
            </a:r>
          </a:p>
        </p:txBody>
      </p:sp>
      <p:sp>
        <p:nvSpPr>
          <p:cNvPr id="17" name="Chevron 16"/>
          <p:cNvSpPr/>
          <p:nvPr/>
        </p:nvSpPr>
        <p:spPr bwMode="auto">
          <a:xfrm rot="16200000">
            <a:off x="39549" y="3758868"/>
            <a:ext cx="1108922" cy="936102"/>
          </a:xfrm>
          <a:prstGeom prst="chevron">
            <a:avLst>
              <a:gd name="adj" fmla="val 20521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000" b="1" dirty="0" smtClean="0"/>
              <a:t>11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Les budgets dépenses et recettes</a:t>
            </a:r>
          </a:p>
        </p:txBody>
      </p:sp>
      <p:sp>
        <p:nvSpPr>
          <p:cNvPr id="18" name="Chevron 17"/>
          <p:cNvSpPr/>
          <p:nvPr/>
        </p:nvSpPr>
        <p:spPr bwMode="auto">
          <a:xfrm>
            <a:off x="1350095" y="3600450"/>
            <a:ext cx="1296144" cy="936104"/>
          </a:xfrm>
          <a:prstGeom prst="chevron">
            <a:avLst>
              <a:gd name="adj" fmla="val 20521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000" b="1" dirty="0" smtClean="0"/>
              <a:t>12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Les outils de gestion</a:t>
            </a:r>
          </a:p>
        </p:txBody>
      </p:sp>
      <p:sp>
        <p:nvSpPr>
          <p:cNvPr id="19" name="Chevron 18"/>
          <p:cNvSpPr/>
          <p:nvPr/>
        </p:nvSpPr>
        <p:spPr bwMode="auto">
          <a:xfrm>
            <a:off x="2718247" y="3600450"/>
            <a:ext cx="1296144" cy="936104"/>
          </a:xfrm>
          <a:prstGeom prst="chevron">
            <a:avLst>
              <a:gd name="adj" fmla="val 20521"/>
            </a:avLst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000" b="1" dirty="0" smtClean="0"/>
              <a:t>13</a:t>
            </a:r>
            <a:r>
              <a:rPr kumimoji="0" lang="fr-FR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. Les procédures</a:t>
            </a:r>
          </a:p>
        </p:txBody>
      </p:sp>
      <p:sp>
        <p:nvSpPr>
          <p:cNvPr id="20" name="Ellipse 19"/>
          <p:cNvSpPr/>
          <p:nvPr/>
        </p:nvSpPr>
        <p:spPr bwMode="auto">
          <a:xfrm>
            <a:off x="4230415" y="3024386"/>
            <a:ext cx="1728192" cy="1512168"/>
          </a:xfrm>
          <a:prstGeom prst="ellipse">
            <a:avLst/>
          </a:prstGeom>
          <a:solidFill>
            <a:schemeClr val="accent1">
              <a:lumMod val="90000"/>
            </a:schemeClr>
          </a:solidFill>
          <a:ln w="254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r-FR" sz="1000" b="1" dirty="0" smtClean="0"/>
              <a:t>Une analyse complète de l’organisation, de sa pertinence, de son efficience, de ses marges de progrès</a:t>
            </a:r>
            <a:endParaRPr kumimoji="0" lang="fr-FR" sz="1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1926159" y="1440210"/>
            <a:ext cx="1152128" cy="360040"/>
          </a:xfrm>
          <a:prstGeom prst="rect">
            <a:avLst/>
          </a:prstGeom>
          <a:solidFill>
            <a:srgbClr val="CCD3F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Responsabilités, Management</a:t>
            </a: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366319" y="1440210"/>
            <a:ext cx="1152128" cy="360040"/>
          </a:xfrm>
          <a:prstGeom prst="rect">
            <a:avLst/>
          </a:prstGeom>
          <a:solidFill>
            <a:srgbClr val="CCD3F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Efficacité, Formation</a:t>
            </a: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166519" y="1440210"/>
            <a:ext cx="1152128" cy="360040"/>
          </a:xfrm>
          <a:prstGeom prst="rect">
            <a:avLst/>
          </a:prstGeom>
          <a:solidFill>
            <a:srgbClr val="CCD3F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Organisation du travail, taux d’activité</a:t>
            </a: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 rot="5400000">
            <a:off x="7146739" y="3420430"/>
            <a:ext cx="1152128" cy="360040"/>
          </a:xfrm>
          <a:prstGeom prst="rect">
            <a:avLst/>
          </a:prstGeom>
          <a:solidFill>
            <a:srgbClr val="CCD3F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Adaptation et utilisation des moyens</a:t>
            </a: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 rot="5400000">
            <a:off x="7146739" y="4716574"/>
            <a:ext cx="1152128" cy="360040"/>
          </a:xfrm>
          <a:prstGeom prst="rect">
            <a:avLst/>
          </a:prstGeom>
          <a:solidFill>
            <a:srgbClr val="CCD3F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Adaptation et utilisation</a:t>
            </a: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5238527" y="5904706"/>
            <a:ext cx="1080120" cy="360040"/>
          </a:xfrm>
          <a:prstGeom prst="rect">
            <a:avLst/>
          </a:prstGeom>
          <a:solidFill>
            <a:srgbClr val="CCD3F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Conditions de travail, Rapport Surfaces / activité</a:t>
            </a: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870375" y="5904706"/>
            <a:ext cx="1080120" cy="360040"/>
          </a:xfrm>
          <a:prstGeom prst="rect">
            <a:avLst/>
          </a:prstGeom>
          <a:solidFill>
            <a:srgbClr val="CCD3F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Coûts, efficience, suivi et contrôle</a:t>
            </a: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62063" y="5904706"/>
            <a:ext cx="2520280" cy="360040"/>
          </a:xfrm>
          <a:prstGeom prst="rect">
            <a:avLst/>
          </a:prstGeom>
          <a:solidFill>
            <a:srgbClr val="CCD3F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Efficience</a:t>
            </a: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25959" y="3168402"/>
            <a:ext cx="936104" cy="360040"/>
          </a:xfrm>
          <a:prstGeom prst="rect">
            <a:avLst/>
          </a:prstGeom>
          <a:solidFill>
            <a:srgbClr val="CCD3F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Efficacité</a:t>
            </a:r>
            <a:r>
              <a:rPr kumimoji="0" lang="fr-FR" sz="8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 financière</a:t>
            </a: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422103" y="3168402"/>
            <a:ext cx="936104" cy="360040"/>
          </a:xfrm>
          <a:prstGeom prst="rect">
            <a:avLst/>
          </a:prstGeom>
          <a:solidFill>
            <a:srgbClr val="CCD3F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Capacités de pilotage</a:t>
            </a: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790255" y="3168402"/>
            <a:ext cx="936104" cy="360040"/>
          </a:xfrm>
          <a:prstGeom prst="rect">
            <a:avLst/>
          </a:prstGeom>
          <a:solidFill>
            <a:srgbClr val="CCD3F0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874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800" b="1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Fiabilité,</a:t>
            </a:r>
            <a:r>
              <a:rPr kumimoji="0" lang="fr-FR" sz="800" b="1" i="0" u="none" strike="noStrike" cap="none" normalizeH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Arial" charset="0"/>
              </a:rPr>
              <a:t> efficacité, efficience</a:t>
            </a:r>
            <a:endParaRPr kumimoji="0" lang="fr-FR" sz="800" b="1" i="0" u="none" strike="noStrike" cap="none" normalizeH="0" baseline="0" dirty="0" smtClean="0">
              <a:ln>
                <a:noFill/>
              </a:ln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e modèle PPT">
  <a:themeElements>
    <a:clrScheme name="Présentation VG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ésentation VG 2007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ésentation VG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VG 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VG 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VG 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VG 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VG 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VG 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VG 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VG 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VG 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VG 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VG 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dèle présentation-rapport">
  <a:themeElements>
    <a:clrScheme name="Présentation VG 20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ésentation VG 2007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874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ésentation VG 20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VG 20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VG 20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VG 20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VG 20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ésentation VG 20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VG 20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VG 20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VG 20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VG 20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VG 20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ésentation VG 20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 modèle PPT</Template>
  <TotalTime>52</TotalTime>
  <Words>505</Words>
  <Application>Microsoft Office PowerPoint</Application>
  <PresentationFormat>Personnalisé</PresentationFormat>
  <Paragraphs>87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5" baseType="lpstr">
      <vt:lpstr>base modèle PPT</vt:lpstr>
      <vt:lpstr>1_Modèle présentation-rapport</vt:lpstr>
      <vt:lpstr>Ville de .  Eléments méthodologiques</vt:lpstr>
      <vt:lpstr>Une démarche structurée et modulable dont avez la totale maîtrise</vt:lpstr>
      <vt:lpstr>Une démarche méthodique pour évaluer l’ensemble des marges de progrès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Ville de cccc  ccccccccccccccccccccc cccccccccccccccccc</dc:title>
  <dc:creator>VINCENT</dc:creator>
  <cp:lastModifiedBy>VINCENT</cp:lastModifiedBy>
  <cp:revision>24</cp:revision>
  <dcterms:created xsi:type="dcterms:W3CDTF">2012-12-19T13:32:19Z</dcterms:created>
  <dcterms:modified xsi:type="dcterms:W3CDTF">2012-12-19T16:22:12Z</dcterms:modified>
</cp:coreProperties>
</file>